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7" d="100"/>
          <a:sy n="57" d="100"/>
        </p:scale>
        <p:origin x="56" y="3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9544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60675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371361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6511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32240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3235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6F972B-8C6E-4FD0-B287-783323DF318D}" type="datetimeFigureOut">
              <a:rPr lang="ru-RU" smtClean="0"/>
              <a:t>17.10.2020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92905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6F972B-8C6E-4FD0-B287-783323DF318D}" type="datetimeFigureOut">
              <a:rPr lang="ru-RU" smtClean="0"/>
              <a:t>17.10.2020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389313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6F972B-8C6E-4FD0-B287-783323DF318D}" type="datetimeFigureOut">
              <a:rPr lang="ru-RU" smtClean="0"/>
              <a:t>17.10.2020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86521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98707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7732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A1FB1-65BE-4FA6-8DDC-24F8C4A7671D}" type="slidenum">
              <a:rPr lang="ru-RU" smtClean="0"/>
              <a:t>‹#›</a:t>
            </a:fld>
            <a:endParaRPr lang="ru-RU"/>
          </a:p>
        </p:txBody>
      </p:sp>
    </p:spTree>
    <p:extLst>
      <p:ext uri="{BB962C8B-B14F-4D97-AF65-F5344CB8AC3E}">
        <p14:creationId xmlns:p14="http://schemas.microsoft.com/office/powerpoint/2010/main" val="263300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3600" b="1" dirty="0"/>
              <a:t>Проявление поля власти родителя </a:t>
            </a:r>
            <a:r>
              <a:rPr lang="ru-RU" sz="3600" b="1" dirty="0" smtClean="0"/>
              <a:t/>
            </a:r>
            <a:br>
              <a:rPr lang="ru-RU" sz="3600" b="1" dirty="0" smtClean="0"/>
            </a:br>
            <a:r>
              <a:rPr lang="ru-RU" sz="3600" b="1" dirty="0" smtClean="0"/>
              <a:t>в </a:t>
            </a:r>
            <a:r>
              <a:rPr lang="ru-RU" sz="3600" b="1" dirty="0"/>
              <a:t>невербальном поведении ребенка </a:t>
            </a:r>
            <a:br>
              <a:rPr lang="ru-RU" sz="3600" b="1" dirty="0"/>
            </a:br>
            <a:r>
              <a:rPr lang="ru-RU" sz="3600" b="1" dirty="0"/>
              <a:t>в ситуации психолого-педагогической экспертизы</a:t>
            </a:r>
            <a:r>
              <a:rPr lang="ru-RU" dirty="0"/>
              <a:t/>
            </a:r>
            <a:br>
              <a:rPr lang="ru-RU" dirty="0"/>
            </a:br>
            <a:endParaRPr lang="ru-RU" dirty="0"/>
          </a:p>
        </p:txBody>
      </p:sp>
      <p:sp>
        <p:nvSpPr>
          <p:cNvPr id="3" name="Подзаголовок 2"/>
          <p:cNvSpPr>
            <a:spLocks noGrp="1"/>
          </p:cNvSpPr>
          <p:nvPr>
            <p:ph type="subTitle" idx="1"/>
          </p:nvPr>
        </p:nvSpPr>
        <p:spPr/>
        <p:txBody>
          <a:bodyPr/>
          <a:lstStyle/>
          <a:p>
            <a:r>
              <a:rPr lang="ru-RU" dirty="0" err="1" smtClean="0"/>
              <a:t>Адмакина</a:t>
            </a:r>
            <a:r>
              <a:rPr lang="ru-RU" dirty="0" smtClean="0"/>
              <a:t> Татьяна Анатольевна</a:t>
            </a:r>
          </a:p>
          <a:p>
            <a:r>
              <a:rPr lang="ru-RU" dirty="0"/>
              <a:t>к</a:t>
            </a:r>
            <a:r>
              <a:rPr lang="ru-RU" dirty="0" smtClean="0"/>
              <a:t>андидат психологических наук</a:t>
            </a:r>
          </a:p>
          <a:p>
            <a:r>
              <a:rPr lang="ru-RU" dirty="0"/>
              <a:t>д</a:t>
            </a:r>
            <a:r>
              <a:rPr lang="ru-RU" dirty="0" smtClean="0"/>
              <a:t>оцент кафедры социальной психологии </a:t>
            </a:r>
            <a:r>
              <a:rPr lang="ru-RU" dirty="0" err="1" smtClean="0"/>
              <a:t>СПбГУП</a:t>
            </a:r>
            <a:endParaRPr lang="ru-RU" dirty="0"/>
          </a:p>
        </p:txBody>
      </p:sp>
    </p:spTree>
    <p:extLst>
      <p:ext uri="{BB962C8B-B14F-4D97-AF65-F5344CB8AC3E}">
        <p14:creationId xmlns:p14="http://schemas.microsoft.com/office/powerpoint/2010/main" val="177414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2928" y="678426"/>
            <a:ext cx="9180871" cy="1012262"/>
          </a:xfrm>
        </p:spPr>
        <p:txBody>
          <a:bodyPr/>
          <a:lstStyle/>
          <a:p>
            <a:r>
              <a:rPr lang="ru-RU" b="1" dirty="0" smtClean="0"/>
              <a:t>Понятие поля власти</a:t>
            </a:r>
            <a:endParaRPr lang="ru-RU" b="1" dirty="0"/>
          </a:p>
        </p:txBody>
      </p:sp>
      <p:sp>
        <p:nvSpPr>
          <p:cNvPr id="3" name="Объект 2"/>
          <p:cNvSpPr>
            <a:spLocks noGrp="1"/>
          </p:cNvSpPr>
          <p:nvPr>
            <p:ph idx="1"/>
          </p:nvPr>
        </p:nvSpPr>
        <p:spPr>
          <a:xfrm>
            <a:off x="1632154" y="2064773"/>
            <a:ext cx="9721645" cy="4112189"/>
          </a:xfrm>
        </p:spPr>
        <p:txBody>
          <a:bodyPr/>
          <a:lstStyle/>
          <a:p>
            <a:pPr marL="0" indent="0">
              <a:buNone/>
            </a:pPr>
            <a:r>
              <a:rPr lang="ru-RU" dirty="0"/>
              <a:t>В теории жизненного пространства </a:t>
            </a:r>
            <a:r>
              <a:rPr lang="ru-RU" dirty="0" err="1"/>
              <a:t>К.Левина</a:t>
            </a:r>
            <a:r>
              <a:rPr lang="ru-RU" dirty="0"/>
              <a:t> </a:t>
            </a:r>
            <a:r>
              <a:rPr lang="ru-RU" dirty="0" smtClean="0"/>
              <a:t>понятие </a:t>
            </a:r>
            <a:r>
              <a:rPr lang="ru-RU" dirty="0"/>
              <a:t>«поле власти» – способность одного человека концентрировать и сосредотачивать силы, действующие на другого </a:t>
            </a:r>
            <a:r>
              <a:rPr lang="ru-RU" dirty="0" smtClean="0"/>
              <a:t>человека.</a:t>
            </a:r>
          </a:p>
          <a:p>
            <a:pPr marL="0" indent="0">
              <a:buNone/>
            </a:pPr>
            <a:r>
              <a:rPr lang="ru-RU" dirty="0"/>
              <a:t> </a:t>
            </a:r>
            <a:r>
              <a:rPr lang="ru-RU" dirty="0" smtClean="0"/>
              <a:t>Данное явление может проявляться в </a:t>
            </a:r>
            <a:r>
              <a:rPr lang="ru-RU" dirty="0"/>
              <a:t>меняющемся поведении детей в присутствии авторитетного для них взрослого. </a:t>
            </a:r>
          </a:p>
        </p:txBody>
      </p:sp>
    </p:spTree>
    <p:extLst>
      <p:ext uri="{BB962C8B-B14F-4D97-AF65-F5344CB8AC3E}">
        <p14:creationId xmlns:p14="http://schemas.microsoft.com/office/powerpoint/2010/main" val="65439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Психолого-педагогическая экспертиза</a:t>
            </a:r>
            <a:endParaRPr lang="ru-RU" sz="3600" b="1" dirty="0"/>
          </a:p>
        </p:txBody>
      </p:sp>
      <p:sp>
        <p:nvSpPr>
          <p:cNvPr id="3" name="Объект 2"/>
          <p:cNvSpPr>
            <a:spLocks noGrp="1"/>
          </p:cNvSpPr>
          <p:nvPr>
            <p:ph idx="1"/>
          </p:nvPr>
        </p:nvSpPr>
        <p:spPr>
          <a:xfrm>
            <a:off x="1237784" y="2352907"/>
            <a:ext cx="10116015" cy="3824056"/>
          </a:xfrm>
        </p:spPr>
        <p:txBody>
          <a:bodyPr/>
          <a:lstStyle/>
          <a:p>
            <a:pPr marL="0" indent="0">
              <a:buNone/>
            </a:pPr>
            <a:r>
              <a:rPr lang="ru-RU" dirty="0" smtClean="0"/>
              <a:t>Это комплексное </a:t>
            </a:r>
            <a:r>
              <a:rPr lang="ru-RU" dirty="0"/>
              <a:t>исследование, которое назначается </a:t>
            </a:r>
            <a:r>
              <a:rPr lang="ru-RU" dirty="0" smtClean="0"/>
              <a:t>судом в </a:t>
            </a:r>
            <a:r>
              <a:rPr lang="ru-RU" dirty="0"/>
              <a:t>гражданском процессе при решении вопросов, связанных </a:t>
            </a:r>
            <a:r>
              <a:rPr lang="ru-RU" dirty="0" smtClean="0"/>
              <a:t>с правом на воспитание ребенка – лишение (ограничение) </a:t>
            </a:r>
            <a:r>
              <a:rPr lang="ru-RU" dirty="0"/>
              <a:t>родительских прав, </a:t>
            </a:r>
            <a:r>
              <a:rPr lang="ru-RU" dirty="0" smtClean="0"/>
              <a:t>определение </a:t>
            </a:r>
            <a:r>
              <a:rPr lang="ru-RU" dirty="0"/>
              <a:t>места жительства детей, </a:t>
            </a:r>
            <a:r>
              <a:rPr lang="ru-RU" dirty="0" smtClean="0"/>
              <a:t>определение </a:t>
            </a:r>
            <a:r>
              <a:rPr lang="ru-RU" dirty="0"/>
              <a:t>порядка общения ребенка с отдельно проживающим родителем.</a:t>
            </a:r>
          </a:p>
        </p:txBody>
      </p:sp>
    </p:spTree>
    <p:extLst>
      <p:ext uri="{BB962C8B-B14F-4D97-AF65-F5344CB8AC3E}">
        <p14:creationId xmlns:p14="http://schemas.microsoft.com/office/powerpoint/2010/main" val="133510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Феномен психогенного индуцирования </a:t>
            </a:r>
            <a:br>
              <a:rPr lang="ru-RU" sz="3600" b="1" dirty="0" smtClean="0"/>
            </a:br>
            <a:r>
              <a:rPr lang="ru-RU" sz="3600" b="1" dirty="0" smtClean="0"/>
              <a:t>в семейных спорах</a:t>
            </a:r>
            <a:endParaRPr lang="ru-RU" sz="3600" b="1" dirty="0"/>
          </a:p>
        </p:txBody>
      </p:sp>
      <p:sp>
        <p:nvSpPr>
          <p:cNvPr id="3" name="Объект 2"/>
          <p:cNvSpPr>
            <a:spLocks noGrp="1"/>
          </p:cNvSpPr>
          <p:nvPr>
            <p:ph idx="1"/>
          </p:nvPr>
        </p:nvSpPr>
        <p:spPr>
          <a:xfrm>
            <a:off x="1293540" y="2252545"/>
            <a:ext cx="10060259" cy="3924417"/>
          </a:xfrm>
        </p:spPr>
        <p:txBody>
          <a:bodyPr>
            <a:normAutofit fontScale="92500" lnSpcReduction="20000"/>
          </a:bodyPr>
          <a:lstStyle/>
          <a:p>
            <a:pPr marL="0" indent="0">
              <a:buNone/>
            </a:pPr>
            <a:r>
              <a:rPr lang="ru-RU" dirty="0" smtClean="0"/>
              <a:t>Психогенное индуцирование - явление</a:t>
            </a:r>
            <a:r>
              <a:rPr lang="ru-RU" dirty="0"/>
              <a:t>, при котором значимый взрослый влияет на мнение сына/дочери, навязывает свою позицию, формируя негативный образ другого родителя.  </a:t>
            </a:r>
            <a:endParaRPr lang="ru-RU" dirty="0" smtClean="0"/>
          </a:p>
          <a:p>
            <a:pPr marL="0" indent="0">
              <a:buNone/>
            </a:pPr>
            <a:r>
              <a:rPr lang="ru-RU" dirty="0" smtClean="0"/>
              <a:t>Особенно </a:t>
            </a:r>
            <a:r>
              <a:rPr lang="ru-RU" dirty="0"/>
              <a:t>ярко это проявляется тогда, когда в основе мотива подачи иска родителем лежит не ценность самого ребенка, </a:t>
            </a:r>
            <a:r>
              <a:rPr lang="ru-RU" dirty="0" smtClean="0"/>
              <a:t>а:</a:t>
            </a:r>
          </a:p>
          <a:p>
            <a:pPr>
              <a:buFontTx/>
              <a:buChar char="-"/>
            </a:pPr>
            <a:r>
              <a:rPr lang="ru-RU" dirty="0" smtClean="0"/>
              <a:t>желание </a:t>
            </a:r>
            <a:r>
              <a:rPr lang="ru-RU" dirty="0"/>
              <a:t>контролировать привязанность сына/дочери к себе и иметь единоличное право на его/ее воспитание, </a:t>
            </a:r>
            <a:endParaRPr lang="ru-RU" dirty="0" smtClean="0"/>
          </a:p>
          <a:p>
            <a:pPr>
              <a:buFontTx/>
              <a:buChar char="-"/>
            </a:pPr>
            <a:r>
              <a:rPr lang="ru-RU" dirty="0" smtClean="0"/>
              <a:t>стремление </a:t>
            </a:r>
            <a:r>
              <a:rPr lang="ru-RU" dirty="0"/>
              <a:t>отомстить бывшему супругу, </a:t>
            </a:r>
            <a:endParaRPr lang="ru-RU" dirty="0" smtClean="0"/>
          </a:p>
          <a:p>
            <a:pPr>
              <a:buFontTx/>
              <a:buChar char="-"/>
            </a:pPr>
            <a:r>
              <a:rPr lang="ru-RU" dirty="0" smtClean="0"/>
              <a:t>решить </a:t>
            </a:r>
            <a:r>
              <a:rPr lang="ru-RU" dirty="0"/>
              <a:t>имущественный спор, вопрос с алиментными обязательствами, </a:t>
            </a:r>
            <a:endParaRPr lang="ru-RU" dirty="0" smtClean="0"/>
          </a:p>
          <a:p>
            <a:pPr>
              <a:buFontTx/>
              <a:buChar char="-"/>
            </a:pPr>
            <a:r>
              <a:rPr lang="ru-RU" dirty="0" smtClean="0"/>
              <a:t>стремление </a:t>
            </a:r>
            <a:r>
              <a:rPr lang="ru-RU" dirty="0"/>
              <a:t>вернуть жену/мужа через ребенка и пр. </a:t>
            </a:r>
          </a:p>
        </p:txBody>
      </p:sp>
    </p:spTree>
    <p:extLst>
      <p:ext uri="{BB962C8B-B14F-4D97-AF65-F5344CB8AC3E}">
        <p14:creationId xmlns:p14="http://schemas.microsoft.com/office/powerpoint/2010/main" val="226556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t>Пример </a:t>
            </a:r>
            <a:r>
              <a:rPr lang="ru-RU" sz="2800" b="1" dirty="0" smtClean="0"/>
              <a:t>экспликации поля </a:t>
            </a:r>
            <a:r>
              <a:rPr lang="ru-RU" sz="2800" b="1" dirty="0"/>
              <a:t>власти родителя </a:t>
            </a:r>
            <a:r>
              <a:rPr lang="ru-RU" sz="2800" b="1" dirty="0" smtClean="0"/>
              <a:t/>
            </a:r>
            <a:br>
              <a:rPr lang="ru-RU" sz="2800" b="1" dirty="0" smtClean="0"/>
            </a:br>
            <a:r>
              <a:rPr lang="ru-RU" sz="2800" b="1" dirty="0" smtClean="0"/>
              <a:t>в </a:t>
            </a:r>
            <a:r>
              <a:rPr lang="ru-RU" sz="2800" b="1" dirty="0"/>
              <a:t>невербальном поведении ребенка </a:t>
            </a:r>
            <a:r>
              <a:rPr lang="ru-RU" sz="2800" b="1" dirty="0" smtClean="0"/>
              <a:t/>
            </a:r>
            <a:br>
              <a:rPr lang="ru-RU" sz="2800" b="1" dirty="0" smtClean="0"/>
            </a:br>
            <a:r>
              <a:rPr lang="ru-RU" sz="2800" b="1" dirty="0" smtClean="0"/>
              <a:t>(в </a:t>
            </a:r>
            <a:r>
              <a:rPr lang="ru-RU" sz="2800" b="1" dirty="0"/>
              <a:t>ситуации психолого-педагогической экспертизы </a:t>
            </a:r>
            <a:r>
              <a:rPr lang="ru-RU" sz="2800" b="1" dirty="0" smtClean="0"/>
              <a:t>)</a:t>
            </a:r>
            <a:endParaRPr lang="ru-RU" sz="2800" b="1" dirty="0"/>
          </a:p>
        </p:txBody>
      </p:sp>
      <p:sp>
        <p:nvSpPr>
          <p:cNvPr id="3" name="Объект 2"/>
          <p:cNvSpPr>
            <a:spLocks noGrp="1"/>
          </p:cNvSpPr>
          <p:nvPr>
            <p:ph idx="1"/>
          </p:nvPr>
        </p:nvSpPr>
        <p:spPr/>
        <p:txBody>
          <a:bodyPr/>
          <a:lstStyle/>
          <a:p>
            <a:pPr marL="0" indent="0">
              <a:buNone/>
            </a:pPr>
            <a:endParaRPr lang="ru-RU" dirty="0" smtClean="0"/>
          </a:p>
          <a:p>
            <a:pPr marL="0" indent="0">
              <a:buNone/>
            </a:pPr>
            <a:r>
              <a:rPr lang="ru-RU" dirty="0" smtClean="0"/>
              <a:t>Пример 1</a:t>
            </a:r>
          </a:p>
          <a:p>
            <a:pPr marL="0" indent="0">
              <a:buNone/>
            </a:pPr>
            <a:r>
              <a:rPr lang="ru-RU" dirty="0" smtClean="0"/>
              <a:t>Девочка </a:t>
            </a:r>
            <a:r>
              <a:rPr lang="ru-RU" dirty="0"/>
              <a:t>4-х лет вошла в помещение, и, увидев в нем папу, который раскрыл руки для объятий, улыбнулась, подбежала и обняла (несовершеннолетняя находилась под спонтанным влиянием поля власти отца). Через несколько секунд девочка «опомнилась», повернулась посмотреть на вошедшую вслед за ней маму. Отразив ее недовольство, следуя за более мощным (в данном случае) действием поля власти мамы, ребенок отодвинул руками отца. </a:t>
            </a:r>
          </a:p>
        </p:txBody>
      </p:sp>
    </p:spTree>
    <p:extLst>
      <p:ext uri="{BB962C8B-B14F-4D97-AF65-F5344CB8AC3E}">
        <p14:creationId xmlns:p14="http://schemas.microsoft.com/office/powerpoint/2010/main" val="113688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t>Пример экспликации поля власти родителя </a:t>
            </a:r>
            <a:br>
              <a:rPr lang="ru-RU" sz="2800" b="1" dirty="0"/>
            </a:br>
            <a:r>
              <a:rPr lang="ru-RU" sz="2800" b="1" dirty="0"/>
              <a:t>в невербальном поведении ребенка </a:t>
            </a:r>
            <a:br>
              <a:rPr lang="ru-RU" sz="2800" b="1" dirty="0"/>
            </a:br>
            <a:r>
              <a:rPr lang="ru-RU" sz="2800" b="1" dirty="0"/>
              <a:t>(в ситуации психолого-педагогической экспертизы )</a:t>
            </a:r>
          </a:p>
        </p:txBody>
      </p:sp>
      <p:sp>
        <p:nvSpPr>
          <p:cNvPr id="3" name="Объект 2"/>
          <p:cNvSpPr>
            <a:spLocks noGrp="1"/>
          </p:cNvSpPr>
          <p:nvPr>
            <p:ph idx="1"/>
          </p:nvPr>
        </p:nvSpPr>
        <p:spPr>
          <a:xfrm>
            <a:off x="1360449" y="2207941"/>
            <a:ext cx="9993351" cy="3969022"/>
          </a:xfrm>
        </p:spPr>
        <p:txBody>
          <a:bodyPr>
            <a:normAutofit fontScale="92500"/>
          </a:bodyPr>
          <a:lstStyle/>
          <a:p>
            <a:pPr marL="0" indent="0">
              <a:buNone/>
            </a:pPr>
            <a:r>
              <a:rPr lang="ru-RU" dirty="0" smtClean="0"/>
              <a:t>Пример 2</a:t>
            </a:r>
          </a:p>
          <a:p>
            <a:pPr marL="0" indent="0">
              <a:buNone/>
            </a:pPr>
            <a:r>
              <a:rPr lang="ru-RU" dirty="0" smtClean="0"/>
              <a:t>Девочка </a:t>
            </a:r>
            <a:r>
              <a:rPr lang="ru-RU" dirty="0"/>
              <a:t>со слезами на глазах в присутствии мамы (находясь под влиянием ее поля власти) агрессивным тоном сообщает папе, что не хочет видеть его на свой день рождения, держится отстраненно, на него не смотрит. Когда мама вышла, и ребенок остался наедине с отцом (сила поля одного из значимых взрослых ослабла, и усилилось влияние поля власти другого родителя), девочка подошла ближе к папе, стала вести с ним диалог, включилась в совместный рисунок. Когда папа попытался войти в телесный контакт с ребенком (погладить, приобнять), девочка не стала сопротивляться. </a:t>
            </a:r>
          </a:p>
        </p:txBody>
      </p:sp>
    </p:spTree>
    <p:extLst>
      <p:ext uri="{BB962C8B-B14F-4D97-AF65-F5344CB8AC3E}">
        <p14:creationId xmlns:p14="http://schemas.microsoft.com/office/powerpoint/2010/main" val="310204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t>Значение теории поля </a:t>
            </a:r>
            <a:r>
              <a:rPr lang="ru-RU" sz="3600" b="1" dirty="0" err="1" smtClean="0"/>
              <a:t>К.Левина</a:t>
            </a:r>
            <a:r>
              <a:rPr lang="ru-RU" sz="3600" b="1" dirty="0" smtClean="0"/>
              <a:t> </a:t>
            </a:r>
            <a:br>
              <a:rPr lang="ru-RU" sz="3600" b="1" dirty="0" smtClean="0"/>
            </a:br>
            <a:r>
              <a:rPr lang="ru-RU" sz="3600" b="1" dirty="0" smtClean="0"/>
              <a:t>для психолого-педагогической экспертизы</a:t>
            </a:r>
            <a:endParaRPr lang="ru-RU" sz="3600" b="1" dirty="0"/>
          </a:p>
        </p:txBody>
      </p:sp>
      <p:sp>
        <p:nvSpPr>
          <p:cNvPr id="3" name="Объект 2"/>
          <p:cNvSpPr>
            <a:spLocks noGrp="1"/>
          </p:cNvSpPr>
          <p:nvPr>
            <p:ph idx="1"/>
          </p:nvPr>
        </p:nvSpPr>
        <p:spPr>
          <a:xfrm>
            <a:off x="1304692" y="2040673"/>
            <a:ext cx="10049107" cy="4136290"/>
          </a:xfrm>
        </p:spPr>
        <p:txBody>
          <a:bodyPr>
            <a:normAutofit fontScale="92500" lnSpcReduction="10000"/>
          </a:bodyPr>
          <a:lstStyle/>
          <a:p>
            <a:pPr marL="0" indent="0">
              <a:buNone/>
            </a:pPr>
            <a:r>
              <a:rPr lang="ru-RU" dirty="0" smtClean="0"/>
              <a:t>В </a:t>
            </a:r>
            <a:r>
              <a:rPr lang="ru-RU" dirty="0"/>
              <a:t>поведении ребенка можно наблюдать, как распределяются поля власти значимых для него взрослых. Выраженный межличностный спор разводящихся супругов порождает </a:t>
            </a:r>
            <a:r>
              <a:rPr lang="ru-RU" dirty="0" err="1"/>
              <a:t>внутриличностный</a:t>
            </a:r>
            <a:r>
              <a:rPr lang="ru-RU" dirty="0"/>
              <a:t> конфликт у их </a:t>
            </a:r>
            <a:r>
              <a:rPr lang="ru-RU" dirty="0" smtClean="0"/>
              <a:t>ребенка. </a:t>
            </a:r>
            <a:r>
              <a:rPr lang="ru-RU" dirty="0"/>
              <a:t>Наиболее разрушительным для его психики является равная ценность обоих родителей, и схожая по мощности объективная вынуждающая сила каждого из них. </a:t>
            </a:r>
          </a:p>
          <a:p>
            <a:pPr marL="0" indent="0">
              <a:buNone/>
            </a:pPr>
            <a:r>
              <a:rPr lang="ru-RU" dirty="0"/>
              <a:t>Теория </a:t>
            </a:r>
            <a:r>
              <a:rPr lang="ru-RU" dirty="0" err="1"/>
              <a:t>К.Левина</a:t>
            </a:r>
            <a:r>
              <a:rPr lang="ru-RU" dirty="0"/>
              <a:t> о поле власти помогает эксперту-психологу в диагностике – становится возможным глубже понять и оценить ряд психологических феноменов: эмоциональное состояние ребенка, значимость и авторитетность родителя для него, наличие/отсутствие психогенной индукции.</a:t>
            </a:r>
          </a:p>
          <a:p>
            <a:endParaRPr lang="ru-RU" dirty="0"/>
          </a:p>
        </p:txBody>
      </p:sp>
    </p:spTree>
    <p:extLst>
      <p:ext uri="{BB962C8B-B14F-4D97-AF65-F5344CB8AC3E}">
        <p14:creationId xmlns:p14="http://schemas.microsoft.com/office/powerpoint/2010/main" val="335923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t>Используемая литература</a:t>
            </a:r>
            <a:endParaRPr lang="ru-RU" sz="3200" b="1" dirty="0"/>
          </a:p>
        </p:txBody>
      </p:sp>
      <p:sp>
        <p:nvSpPr>
          <p:cNvPr id="3" name="Объект 2"/>
          <p:cNvSpPr>
            <a:spLocks noGrp="1"/>
          </p:cNvSpPr>
          <p:nvPr>
            <p:ph idx="1"/>
          </p:nvPr>
        </p:nvSpPr>
        <p:spPr>
          <a:xfrm>
            <a:off x="1538868" y="1951463"/>
            <a:ext cx="9814932" cy="4225500"/>
          </a:xfrm>
        </p:spPr>
        <p:txBody>
          <a:bodyPr/>
          <a:lstStyle/>
          <a:p>
            <a:r>
              <a:rPr lang="ru-RU" dirty="0"/>
              <a:t>Левин К. Теория поля в социальных науках. М.: Изд-во «Академический проект», 2019 г. 313 с.</a:t>
            </a:r>
          </a:p>
          <a:p>
            <a:r>
              <a:rPr lang="en-US" dirty="0"/>
              <a:t>Buchanan C., </a:t>
            </a:r>
            <a:r>
              <a:rPr lang="en-US" dirty="0" err="1"/>
              <a:t>Maccoby</a:t>
            </a:r>
            <a:r>
              <a:rPr lang="en-US" dirty="0"/>
              <a:t> E.E., </a:t>
            </a:r>
            <a:r>
              <a:rPr lang="en-US" dirty="0" err="1"/>
              <a:t>Dornbusch</a:t>
            </a:r>
            <a:r>
              <a:rPr lang="en-US" dirty="0"/>
              <a:t> S.M. Caught between parents: Adolescents' experience in divorced homes. Child Development, 1991, no 62, pp. 1008-1029</a:t>
            </a:r>
          </a:p>
          <a:p>
            <a:endParaRPr lang="ru-RU" dirty="0"/>
          </a:p>
        </p:txBody>
      </p:sp>
    </p:spTree>
    <p:extLst>
      <p:ext uri="{BB962C8B-B14F-4D97-AF65-F5344CB8AC3E}">
        <p14:creationId xmlns:p14="http://schemas.microsoft.com/office/powerpoint/2010/main" val="1915245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519</Words>
  <Application>Microsoft Office PowerPoint</Application>
  <PresentationFormat>Широкоэкранный</PresentationFormat>
  <Paragraphs>29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Проявление поля власти родителя  в невербальном поведении ребенка  в ситуации психолого-педагогической экспертизы </vt:lpstr>
      <vt:lpstr>Понятие поля власти</vt:lpstr>
      <vt:lpstr>Психолого-педагогическая экспертиза</vt:lpstr>
      <vt:lpstr>Феномен психогенного индуцирования  в семейных спорах</vt:lpstr>
      <vt:lpstr>Пример экспликации поля власти родителя  в невербальном поведении ребенка  (в ситуации психолого-педагогической экспертизы )</vt:lpstr>
      <vt:lpstr>Пример экспликации поля власти родителя  в невербальном поведении ребенка  (в ситуации психолого-педагогической экспертизы )</vt:lpstr>
      <vt:lpstr>Значение теории поля К.Левина  для психолого-педагогической экспертизы</vt:lpstr>
      <vt:lpstr>Используемая литература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ZooNet</dc:creator>
  <cp:lastModifiedBy>Lena_zi</cp:lastModifiedBy>
  <cp:revision>7</cp:revision>
  <dcterms:created xsi:type="dcterms:W3CDTF">2019-10-12T21:11:52Z</dcterms:created>
  <dcterms:modified xsi:type="dcterms:W3CDTF">2020-10-17T16:08:33Z</dcterms:modified>
</cp:coreProperties>
</file>